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6" r:id="rId3"/>
    <p:sldId id="285" r:id="rId4"/>
    <p:sldId id="286" r:id="rId5"/>
    <p:sldId id="288" r:id="rId6"/>
    <p:sldId id="287" r:id="rId7"/>
    <p:sldId id="289" r:id="rId8"/>
    <p:sldId id="290" r:id="rId9"/>
    <p:sldId id="291" r:id="rId10"/>
    <p:sldId id="293" r:id="rId11"/>
    <p:sldId id="294" r:id="rId12"/>
    <p:sldId id="295" r:id="rId13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23" autoAdjust="0"/>
    <p:restoredTop sz="94364" autoAdjust="0"/>
  </p:normalViewPr>
  <p:slideViewPr>
    <p:cSldViewPr snapToGrid="0">
      <p:cViewPr varScale="1">
        <p:scale>
          <a:sx n="63" d="100"/>
          <a:sy n="63" d="100"/>
        </p:scale>
        <p:origin x="-138" y="-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3292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432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255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375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09229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1595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7550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961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563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9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149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870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549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429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131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031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0DA9E-3D86-418A-BE4D-3FF0FF097052}" type="datetimeFigureOut">
              <a:rPr lang="en-US" smtClean="0"/>
              <a:pPr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6B0874A-CA9F-47B5-940A-A19CC5B785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535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763486" y="1476102"/>
            <a:ext cx="7380514" cy="5235847"/>
          </a:xfrm>
        </p:spPr>
        <p:txBody>
          <a:bodyPr>
            <a:normAutofit/>
          </a:bodyPr>
          <a:lstStyle/>
          <a:p>
            <a:pPr algn="just"/>
            <a:r>
              <a:rPr lang="en-US" sz="4400" b="1" dirty="0" err="1" smtClean="0">
                <a:latin typeface="Power Geez Unicode1" pitchFamily="2" charset="0"/>
              </a:rPr>
              <a:t>በሐረሪ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>
                <a:latin typeface="Power Geez Unicode1" pitchFamily="2" charset="0"/>
              </a:rPr>
              <a:t>ክልል</a:t>
            </a:r>
            <a:r>
              <a:rPr lang="en-US" sz="4400" b="1" dirty="0">
                <a:latin typeface="Power Geez Unicode1" pitchFamily="2" charset="0"/>
              </a:rPr>
              <a:t> </a:t>
            </a:r>
            <a:r>
              <a:rPr lang="en-US" sz="4400" b="1" dirty="0" err="1">
                <a:latin typeface="Power Geez Unicode1" pitchFamily="2" charset="0"/>
              </a:rPr>
              <a:t>የ</a:t>
            </a:r>
            <a:r>
              <a:rPr lang="en-US" sz="4400" b="1" dirty="0" err="1" smtClean="0">
                <a:latin typeface="Power Geez Unicode1" pitchFamily="2" charset="0"/>
              </a:rPr>
              <a:t>ቀበሌ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>
                <a:latin typeface="Power Geez Unicode1" pitchFamily="2" charset="0"/>
              </a:rPr>
              <a:t>ቤቶች</a:t>
            </a:r>
            <a:r>
              <a:rPr lang="en-US" sz="4400" b="1" dirty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አገልግሎት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አሰጣጥ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ላይ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የሚታዩ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የመልካም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አስተዳደር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ችግሮችና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 smtClean="0">
                <a:latin typeface="Power Geez Unicode1" pitchFamily="2" charset="0"/>
              </a:rPr>
              <a:t>የህብረተሰቡ</a:t>
            </a:r>
            <a:r>
              <a:rPr lang="en-US" sz="4400" b="1" dirty="0" smtClean="0">
                <a:latin typeface="Power Geez Unicode1" pitchFamily="2" charset="0"/>
              </a:rPr>
              <a:t> </a:t>
            </a:r>
            <a:r>
              <a:rPr lang="en-US" sz="4400" b="1" dirty="0" err="1">
                <a:latin typeface="Power Geez Unicode1" pitchFamily="2" charset="0"/>
              </a:rPr>
              <a:t>ቅሬታ</a:t>
            </a:r>
            <a:r>
              <a:rPr lang="en-US" sz="4400" b="1" i="1" dirty="0">
                <a:latin typeface="Power Geez Unicode1" pitchFamily="2" charset="0"/>
              </a:rPr>
              <a:t> </a:t>
            </a:r>
            <a:r>
              <a:rPr lang="en-US" sz="4400" b="1" i="1" dirty="0" err="1">
                <a:latin typeface="Power Geez Unicode1" pitchFamily="2" charset="0"/>
              </a:rPr>
              <a:t>ላይ</a:t>
            </a:r>
            <a:r>
              <a:rPr lang="en-US" sz="4400" b="1" i="1" dirty="0">
                <a:latin typeface="Power Geez Unicode1" pitchFamily="2" charset="0"/>
              </a:rPr>
              <a:t> </a:t>
            </a:r>
            <a:r>
              <a:rPr lang="en-US" sz="4400" b="1" i="1" dirty="0" err="1">
                <a:latin typeface="Power Geez Unicode1" pitchFamily="2" charset="0"/>
              </a:rPr>
              <a:t>የተሰራ</a:t>
            </a:r>
            <a:r>
              <a:rPr lang="en-US" sz="4400" b="1" i="1" dirty="0">
                <a:latin typeface="Power Geez Unicode1" pitchFamily="2" charset="0"/>
              </a:rPr>
              <a:t> </a:t>
            </a:r>
            <a:r>
              <a:rPr lang="en-US" sz="4400" b="1" i="1" dirty="0" err="1">
                <a:latin typeface="Power Geez Unicode1" pitchFamily="2" charset="0"/>
              </a:rPr>
              <a:t>የራስ</a:t>
            </a:r>
            <a:r>
              <a:rPr lang="en-US" sz="4400" b="1" i="1" dirty="0">
                <a:latin typeface="Power Geez Unicode1" pitchFamily="2" charset="0"/>
              </a:rPr>
              <a:t> </a:t>
            </a:r>
            <a:r>
              <a:rPr lang="en-US" sz="4400" b="1" i="1" dirty="0" err="1">
                <a:latin typeface="Power Geez Unicode1" pitchFamily="2" charset="0"/>
              </a:rPr>
              <a:t>ተነሳሽነት</a:t>
            </a:r>
            <a:r>
              <a:rPr lang="en-US" sz="4400" b="1" i="1" dirty="0">
                <a:latin typeface="Power Geez Unicode1" pitchFamily="2" charset="0"/>
              </a:rPr>
              <a:t> </a:t>
            </a:r>
            <a:r>
              <a:rPr lang="en-US" sz="4400" b="1" i="1" dirty="0" err="1">
                <a:latin typeface="Power Geez Unicode1" pitchFamily="2" charset="0"/>
              </a:rPr>
              <a:t>ምርመራ</a:t>
            </a:r>
            <a:r>
              <a:rPr lang="en-US" sz="4400" b="1" i="1" dirty="0">
                <a:latin typeface="Power Geez Unicode1" pitchFamily="2" charset="0"/>
              </a:rPr>
              <a:t> </a:t>
            </a:r>
            <a:r>
              <a:rPr lang="en-US" sz="4400" dirty="0">
                <a:latin typeface="Power Geez Unicode1" pitchFamily="2" charset="0"/>
              </a:rPr>
              <a:t/>
            </a:r>
            <a:br>
              <a:rPr lang="en-US" sz="4400" dirty="0">
                <a:latin typeface="Power Geez Unicode1" pitchFamily="2" charset="0"/>
              </a:rPr>
            </a:br>
            <a:endParaRPr lang="en-US" sz="4400" dirty="0">
              <a:latin typeface="Power Geez Unicode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291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53589" y="1123406"/>
            <a:ext cx="839941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ስለሆነም</a:t>
            </a:r>
            <a:r>
              <a:rPr lang="en-US" sz="2800" dirty="0"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የክልሉ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የበላይ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አመራር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በክልሉ</a:t>
            </a:r>
            <a:r>
              <a:rPr lang="en-US" sz="2800" dirty="0"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ከቀበሌ</a:t>
            </a:r>
            <a:r>
              <a:rPr lang="en-US" sz="2800" dirty="0"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ቤቶች</a:t>
            </a:r>
            <a:r>
              <a:rPr lang="en-US" sz="2800" dirty="0">
                <a:solidFill>
                  <a:srgbClr val="C00000"/>
                </a:solidFill>
                <a:latin typeface="Power Geez Unicode1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የአገልግሎት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አሰጣጥ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ጋር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በተያያዘ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ለመልካም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አስተዳደር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እንቅፋት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በመሆን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የህብረተሰቡን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ቅሬታ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ሊያስነሱ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የሚችሉ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ችግሮችን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ትኩረት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ሰጥቶ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በመስራት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ከህብረተሰቡ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የሚደርሱትን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የመልክም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አስተዳደር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ችግሮችን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በመቀበል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አፋጣኝ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የክትትልና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ቁጥጥር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በማድረግ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ፍትሃዊ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አገልግሎቶችን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በመስጠት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የአካባቢውን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  <a:ea typeface="MingLiU"/>
                <a:cs typeface="MingLiU"/>
              </a:rPr>
              <a:t>ማህበረሰብ</a:t>
            </a:r>
            <a:r>
              <a:rPr lang="en-US" sz="2800" dirty="0">
                <a:latin typeface="Power Geez Unicode1" panose="00000400000000000000" pitchFamily="2" charset="0"/>
                <a:ea typeface="MingLiU"/>
                <a:cs typeface="MingLiU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1424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8354" y="1123406"/>
            <a:ext cx="8190412" cy="4020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የልማቱ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ተሳታፊና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ተጠቃሚ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በማድረግ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የክልሉ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ነዋሪ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እያነሳ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ያለውን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የመልካም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አስተዳደር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ቅሬታ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በመፍታት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ነዋሪውን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የልማቱ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ተጠቃሚ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ማድረግ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ክልሉ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የዲሞክራሲ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ስርአት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የጎለበተበትን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መልክም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የመንግስት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አስተዳደር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የሰፈነበት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ማድረግ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ይጠበቅበታል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 </a:t>
            </a:r>
            <a:r>
              <a:rPr lang="en-US" sz="2800" dirty="0" err="1">
                <a:latin typeface="Power Geez Unicode1" pitchFamily="2" charset="0"/>
                <a:ea typeface="MingLiU"/>
                <a:cs typeface="MingLiU"/>
              </a:rPr>
              <a:t>እንላለን</a:t>
            </a:r>
            <a:r>
              <a:rPr lang="en-US" sz="2800" dirty="0">
                <a:latin typeface="Power Geez Unicode1" pitchFamily="2" charset="0"/>
                <a:ea typeface="MingLiU"/>
                <a:cs typeface="MingLiU"/>
              </a:rPr>
              <a:t>፡፡   </a:t>
            </a:r>
            <a:r>
              <a:rPr lang="en-US" sz="2800" dirty="0">
                <a:solidFill>
                  <a:srgbClr val="C00000"/>
                </a:solidFill>
                <a:latin typeface="Power Geez Unicode1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Power Geez Unicode1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latin typeface="Power Geez Unicode1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Power Geez Unicode1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692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" y="0"/>
            <a:ext cx="1055716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isual Geez Unicod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dirty="0" smtClean="0">
              <a:latin typeface="Visual Geez Unicod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isual Geez Unicode" pitchFamily="2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800" dirty="0" smtClean="0">
                <a:latin typeface="Visual Geez Unicode" pitchFamily="2" charset="0"/>
                <a:ea typeface="Calibri" pitchFamily="34" charset="0"/>
                <a:cs typeface="Times New Roman" pitchFamily="18" charset="0"/>
              </a:rPr>
              <a:t>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isual Geez Unicode" pitchFamily="2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en-US" sz="8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isual Geez Unicode" pitchFamily="2" charset="0"/>
                <a:ea typeface="Calibri" pitchFamily="34" charset="0"/>
                <a:cs typeface="Times New Roman" pitchFamily="18" charset="0"/>
              </a:rPr>
              <a:t>አመሰግናለው</a:t>
            </a:r>
            <a:endParaRPr kumimoji="0" lang="en-US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14550" y="1557718"/>
          <a:ext cx="6087428" cy="4907280"/>
        </p:xfrm>
        <a:graphic>
          <a:graphicData uri="http://schemas.openxmlformats.org/drawingml/2006/table">
            <a:tbl>
              <a:tblPr/>
              <a:tblGrid>
                <a:gridCol w="1618298"/>
                <a:gridCol w="1428750"/>
                <a:gridCol w="1543050"/>
                <a:gridCol w="1497330"/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latin typeface="Power Geez Unicode1"/>
                          <a:ea typeface="MingLiU"/>
                          <a:cs typeface="MingLiU"/>
                        </a:rPr>
                        <a:t>ተ.ቁ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ወረዳ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የቤት ብዛት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Power Geez Unicode1"/>
                        <a:ea typeface="MingLiU"/>
                        <a:cs typeface="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1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ሸንኮር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1214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2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አባድር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3802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3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latin typeface="Power Geez Unicode1"/>
                          <a:ea typeface="MingLiU"/>
                          <a:cs typeface="MingLiU"/>
                        </a:rPr>
                        <a:t>ሐኪም</a:t>
                      </a: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 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932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4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latin typeface="Power Geez Unicode1"/>
                          <a:ea typeface="MingLiU"/>
                          <a:cs typeface="MingLiU"/>
                        </a:rPr>
                        <a:t>አሚር</a:t>
                      </a: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 </a:t>
                      </a:r>
                      <a:r>
                        <a:rPr lang="en-US" sz="2800" dirty="0" err="1">
                          <a:latin typeface="Power Geez Unicode1"/>
                          <a:ea typeface="MingLiU"/>
                          <a:cs typeface="MingLiU"/>
                        </a:rPr>
                        <a:t>ኑር</a:t>
                      </a: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 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2137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5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latin typeface="Power Geez Unicode1"/>
                          <a:ea typeface="MingLiU"/>
                          <a:cs typeface="MingLiU"/>
                        </a:rPr>
                        <a:t>ጀኔላ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1063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6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አቦከር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2239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latin typeface="Power Geez Unicode1"/>
                          <a:ea typeface="MingLiU"/>
                          <a:cs typeface="MingLiU"/>
                        </a:rPr>
                        <a:t>ድምር</a:t>
                      </a:r>
                      <a:endParaRPr lang="en-US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>
                        <a:latin typeface="Power Geez Unicode1"/>
                        <a:ea typeface="MingLiU"/>
                        <a:cs typeface="MingLiU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Power Geez Unicode1"/>
                          <a:ea typeface="MingLiU"/>
                          <a:cs typeface="MingLiU"/>
                        </a:rPr>
                        <a:t>11230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085868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wer Geez Unicode1" pitchFamily="2" charset="0"/>
              <a:ea typeface="MingLiU" pitchFamily="49" charset="-120"/>
              <a:cs typeface="MingLiU" pitchFamily="49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100" dirty="0" smtClean="0">
              <a:latin typeface="Power Geez Unicode1" pitchFamily="2" charset="0"/>
              <a:ea typeface="MingLiU" pitchFamily="49" charset="-120"/>
              <a:cs typeface="MingLiU" pitchFamily="49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wer Geez Unicode1" pitchFamily="2" charset="0"/>
              <a:ea typeface="MingLiU" pitchFamily="49" charset="-120"/>
              <a:cs typeface="MingLiU" pitchFamily="49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100" dirty="0" smtClean="0">
              <a:latin typeface="Power Geez Unicode1" pitchFamily="2" charset="0"/>
              <a:ea typeface="MingLiU" pitchFamily="49" charset="-120"/>
              <a:cs typeface="MingLiU" pitchFamily="49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wer Geez Unicode1" pitchFamily="2" charset="0"/>
              <a:ea typeface="MingLiU" pitchFamily="49" charset="-120"/>
              <a:cs typeface="MingLiU" pitchFamily="49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100" dirty="0" smtClean="0">
              <a:latin typeface="Power Geez Unicode1" pitchFamily="2" charset="0"/>
              <a:ea typeface="MingLiU" pitchFamily="49" charset="-120"/>
              <a:cs typeface="MingLiU" pitchFamily="49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                            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በአሁኑ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ሰዓት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በክልሉ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ባደረግነው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ዳሰሳ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wer Geez Unicode1" pitchFamily="2" charset="0"/>
                <a:ea typeface="MingLiU" pitchFamily="49" charset="-120"/>
                <a:cs typeface="MingLiU" pitchFamily="49" charset="-120"/>
              </a:rPr>
              <a:t>፡-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wer Geez Unicode1" pitchFamily="2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wer Geez Unicode1" pitchFamily="2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u="sng" dirty="0" err="1"/>
              <a:t>በምርመራ</a:t>
            </a:r>
            <a:r>
              <a:rPr lang="en-US" sz="4000" b="1" u="sng" dirty="0"/>
              <a:t> </a:t>
            </a:r>
            <a:r>
              <a:rPr lang="en-US" sz="4000" b="1" u="sng" dirty="0" err="1"/>
              <a:t>የታዩ</a:t>
            </a:r>
            <a:r>
              <a:rPr lang="en-US" sz="4000" b="1" u="sng" dirty="0"/>
              <a:t> </a:t>
            </a:r>
            <a:r>
              <a:rPr lang="en-US" sz="4000" b="1" u="sng" dirty="0" err="1"/>
              <a:t>ችግሮች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9167"/>
            <a:ext cx="8596668" cy="4552196"/>
          </a:xfrm>
        </p:spPr>
        <p:txBody>
          <a:bodyPr>
            <a:noAutofit/>
          </a:bodyPr>
          <a:lstStyle/>
          <a:p>
            <a:pPr lvl="0" algn="just"/>
            <a:r>
              <a:rPr lang="en-US" sz="2400" dirty="0" err="1">
                <a:latin typeface="Power Geez Unicode1" panose="00000400000000000000" pitchFamily="2" charset="0"/>
              </a:rPr>
              <a:t>የቀበሌ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ቤቶች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የሚተዳደሩበት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ደንብና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መመሪያ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አለመኖሩ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ቤቱቹን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በህግ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አግባብ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ለማስተዳደር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አስቸጋሪ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ያደረገው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መሆኑ</a:t>
            </a:r>
            <a:r>
              <a:rPr lang="en-US" sz="2400" dirty="0">
                <a:latin typeface="Power Geez Unicode1" panose="00000400000000000000" pitchFamily="2" charset="0"/>
              </a:rPr>
              <a:t> ፣</a:t>
            </a:r>
          </a:p>
          <a:p>
            <a:pPr lvl="0" algn="just"/>
            <a:r>
              <a:rPr lang="en-US" sz="2400" dirty="0" err="1">
                <a:latin typeface="Power Geez Unicode1" panose="00000400000000000000" pitchFamily="2" charset="0"/>
              </a:rPr>
              <a:t>የቀበሌ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ቤቶች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ለተከራይ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የሚተላለፉበት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ግልፅ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የሆነ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አሰራርና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መመሪያ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አለመኖሩ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ቤቱን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ለተከራይ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ለማስተላለፍ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ችግር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እየፈጠረ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መሆኑና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ቤቱ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በዘፈቀደ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የሚተላለፉ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መሆናቸው</a:t>
            </a:r>
            <a:r>
              <a:rPr lang="en-US" sz="2400" dirty="0">
                <a:latin typeface="Power Geez Unicode1" panose="00000400000000000000" pitchFamily="2" charset="0"/>
              </a:rPr>
              <a:t>፣   </a:t>
            </a:r>
          </a:p>
          <a:p>
            <a:pPr algn="just"/>
            <a:r>
              <a:rPr lang="en-US" sz="2400" dirty="0" err="1">
                <a:latin typeface="Power Geez Unicode1" panose="00000400000000000000" pitchFamily="2" charset="0"/>
              </a:rPr>
              <a:t>አብዛኛው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የቀበሌ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ቤት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ውስጥ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የሚኖሩ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ተከራዮች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የራሳቸውን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ቤት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ሠርተው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>
                <a:latin typeface="Power Geez Unicode1" panose="00000400000000000000" pitchFamily="2" charset="0"/>
              </a:rPr>
              <a:t>በቀበሌ</a:t>
            </a:r>
            <a:r>
              <a:rPr lang="en-US" sz="2400" dirty="0">
                <a:latin typeface="Power Geez Unicode1" panose="00000400000000000000" pitchFamily="2" charset="0"/>
              </a:rPr>
              <a:t> </a:t>
            </a:r>
            <a:r>
              <a:rPr lang="en-US" sz="2400" dirty="0" err="1" smtClean="0">
                <a:latin typeface="Power Geez Unicode1" panose="00000400000000000000" pitchFamily="2" charset="0"/>
              </a:rPr>
              <a:t>ቤት</a:t>
            </a:r>
            <a:r>
              <a:rPr lang="en-US" sz="2400" dirty="0" smtClean="0">
                <a:latin typeface="Power Geez Unicode1" panose="00000400000000000000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እየኖሩ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መሆኑንና</a:t>
            </a:r>
            <a:r>
              <a:rPr lang="en-US" sz="2400" dirty="0" smtClean="0">
                <a:latin typeface="Power Geez Unicode1" pitchFamily="2" charset="0"/>
              </a:rPr>
              <a:t> </a:t>
            </a:r>
          </a:p>
          <a:p>
            <a:pPr algn="just"/>
            <a:r>
              <a:rPr lang="en-US" sz="2400" dirty="0" err="1" smtClean="0">
                <a:latin typeface="Power Geez Unicode1" pitchFamily="2" charset="0"/>
              </a:rPr>
              <a:t>ቤቱ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ለመልቀቅ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ፈቃደኛ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ባለመሆናቸው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በህግ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አግባብ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ለማስለቀቅ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የወጣ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ህግ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አለመኖሩ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ችግር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እየፈጠረ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መሆኑንና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በፍትሐዊነት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ለነዋሪዎች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አገልግሎት</a:t>
            </a:r>
            <a:r>
              <a:rPr lang="en-US" sz="2400" dirty="0" smtClean="0">
                <a:latin typeface="Power Geez Unicode1" pitchFamily="2" charset="0"/>
              </a:rPr>
              <a:t> </a:t>
            </a:r>
            <a:r>
              <a:rPr lang="en-US" sz="2400" dirty="0" err="1" smtClean="0">
                <a:latin typeface="Power Geez Unicode1" pitchFamily="2" charset="0"/>
              </a:rPr>
              <a:t>አለመሰጠቱ</a:t>
            </a:r>
            <a:r>
              <a:rPr lang="en-US" sz="2400" dirty="0" smtClean="0">
                <a:latin typeface="Power Geez Unicode1" pitchFamily="2" charset="0"/>
              </a:rPr>
              <a:t> ፣ </a:t>
            </a:r>
            <a:endParaRPr lang="en-US" sz="2400" dirty="0">
              <a:latin typeface="Power Geez Unicode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921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92777"/>
            <a:ext cx="8596668" cy="5734594"/>
          </a:xfrm>
        </p:spPr>
        <p:txBody>
          <a:bodyPr>
            <a:noAutofit/>
          </a:bodyPr>
          <a:lstStyle/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በአብዛኛው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በክልሉ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ውስጥ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የሚገኙ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በህገወጥ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መንገድ</a:t>
            </a:r>
            <a:r>
              <a:rPr lang="en-US" sz="2800" dirty="0">
                <a:latin typeface="Power Geez Unicode1" panose="00000400000000000000" pitchFamily="2" charset="0"/>
              </a:rPr>
              <a:t> ለ3ኛ </a:t>
            </a:r>
            <a:r>
              <a:rPr lang="en-US" sz="2800" dirty="0" err="1">
                <a:latin typeface="Power Geez Unicode1" panose="00000400000000000000" pitchFamily="2" charset="0"/>
              </a:rPr>
              <a:t>ወገን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እየተላለፉ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የሚገኙ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መሆናቸውን</a:t>
            </a:r>
            <a:r>
              <a:rPr lang="en-US" sz="2800" dirty="0">
                <a:latin typeface="Power Geez Unicode1" panose="00000400000000000000" pitchFamily="2" charset="0"/>
              </a:rPr>
              <a:t> ፣ </a:t>
            </a:r>
            <a:r>
              <a:rPr lang="en-US" sz="2800" dirty="0" err="1">
                <a:latin typeface="Power Geez Unicode1" panose="00000400000000000000" pitchFamily="2" charset="0"/>
              </a:rPr>
              <a:t>በህገወጥ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መንገድ</a:t>
            </a:r>
            <a:r>
              <a:rPr lang="en-US" sz="2800" dirty="0">
                <a:latin typeface="Power Geez Unicode1" panose="00000400000000000000" pitchFamily="2" charset="0"/>
              </a:rPr>
              <a:t> ለ3ኛ </a:t>
            </a:r>
            <a:r>
              <a:rPr lang="en-US" sz="2800" dirty="0" err="1">
                <a:latin typeface="Power Geez Unicode1" panose="00000400000000000000" pitchFamily="2" charset="0"/>
              </a:rPr>
              <a:t>ወገን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በሚተላለፉ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ክትትልና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ቁጥጥር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በማድረግ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አስፈላጊው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እርምጃ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እየተወሰደ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አለመሆኑ</a:t>
            </a:r>
            <a:r>
              <a:rPr lang="en-US" sz="2800" dirty="0" smtClean="0">
                <a:latin typeface="Power Geez Unicode1" panose="00000400000000000000" pitchFamily="2" charset="0"/>
              </a:rPr>
              <a:t>፣</a:t>
            </a:r>
            <a:endParaRPr lang="en-US" sz="2800" dirty="0">
              <a:latin typeface="Power Geez Unicode1" panose="00000400000000000000" pitchFamily="2" charset="0"/>
            </a:endParaRPr>
          </a:p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በወረዳዎች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ሥር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በሚገኙ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ቀበሌዎች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ውስጥ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የሚገኙ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አሃዛዊ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መረጃ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ሁኔታ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እየተያዘ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አለመሆኑን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በተጨባጭ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ምን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ያህል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በክልሉ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እንዳሉ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ለማወቅ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አለመቻሉ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በባህር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መዝገብ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የሰፈረው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ሥምና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ቤቱ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ውስጥ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በሚኖሩ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ሰዎች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ልዩነት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መኖር</a:t>
            </a:r>
            <a:r>
              <a:rPr lang="en-US" sz="2800" dirty="0">
                <a:latin typeface="Power Geez Unicode1" panose="00000400000000000000" pitchFamily="2" charset="0"/>
              </a:rPr>
              <a:t>፣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858339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49531"/>
            <a:ext cx="8596668" cy="4891831"/>
          </a:xfrm>
        </p:spPr>
        <p:txBody>
          <a:bodyPr>
            <a:noAutofit/>
          </a:bodyPr>
          <a:lstStyle/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በአንዳንድ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ወረዳዎች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በልማት</a:t>
            </a:r>
            <a:r>
              <a:rPr lang="en-US" sz="2800" dirty="0">
                <a:latin typeface="Power Geez Unicode1" panose="00000400000000000000" pitchFamily="2" charset="0"/>
              </a:rPr>
              <a:t>/</a:t>
            </a:r>
            <a:r>
              <a:rPr lang="en-US" sz="2800" dirty="0" err="1">
                <a:latin typeface="Power Geez Unicode1" panose="00000400000000000000" pitchFamily="2" charset="0"/>
              </a:rPr>
              <a:t>በኢንቨስትምንት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ሥም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ከቤታቸው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ለሚፈናቀሉ</a:t>
            </a:r>
            <a:r>
              <a:rPr lang="en-US" sz="2800" dirty="0">
                <a:latin typeface="Power Geez Unicode1" panose="00000400000000000000" pitchFamily="2" charset="0"/>
              </a:rPr>
              <a:t>  </a:t>
            </a:r>
            <a:r>
              <a:rPr lang="en-US" sz="2800" dirty="0" err="1">
                <a:latin typeface="Power Geez Unicode1" panose="00000400000000000000" pitchFamily="2" charset="0"/>
              </a:rPr>
              <a:t>ነዋሪዎች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መንገድ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ምትክ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ሳይሰጣቸውና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ሌሎች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አስፈላጊ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የሆኑ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ሁኔታዎች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ሳይሟሉላቸው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ከቤታቸው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እንዲወጡ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በመደረጉ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ለችግር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የተጋለጡ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መሆናቸው</a:t>
            </a:r>
            <a:r>
              <a:rPr lang="en-US" sz="2800" dirty="0" smtClean="0">
                <a:latin typeface="Power Geez Unicode1" panose="00000400000000000000" pitchFamily="2" charset="0"/>
              </a:rPr>
              <a:t>፣</a:t>
            </a:r>
            <a:endParaRPr lang="en-US" sz="2800" dirty="0">
              <a:latin typeface="Power Geez Unicode1" panose="00000400000000000000" pitchFamily="2" charset="0"/>
            </a:endParaRPr>
          </a:p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በእድሳት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ሥም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ቤቶቹን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ይዘትና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ቅርፅ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በመቀየር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በህገወጥ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መንገድ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ወደ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ግል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ይዞታ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እንዲቀየሩ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በማድረግ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ካርታ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እየወጣባቸው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በመሆኑ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ክትትል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አለመደረጉ</a:t>
            </a:r>
            <a:r>
              <a:rPr lang="en-US" sz="2800" dirty="0">
                <a:latin typeface="Power Geez Unicode1" panose="00000400000000000000" pitchFamily="2" charset="0"/>
              </a:rPr>
              <a:t>፣</a:t>
            </a:r>
          </a:p>
          <a:p>
            <a:pPr algn="just"/>
            <a:endParaRPr lang="en-US" sz="3200" dirty="0">
              <a:latin typeface="Power Geez Unicode1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128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75211"/>
            <a:ext cx="8806300" cy="5525589"/>
          </a:xfrm>
        </p:spPr>
        <p:txBody>
          <a:bodyPr>
            <a:noAutofit/>
          </a:bodyPr>
          <a:lstStyle/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በተከራዩት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ይዞታዎች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በህገወጥ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መንገድ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የግል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መኖሪያ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ሰርተው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ቤቱን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በህገ-ወጥ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መንግድ</a:t>
            </a:r>
            <a:r>
              <a:rPr lang="en-US" sz="2800" dirty="0">
                <a:latin typeface="Power Geez Unicode1" panose="00000400000000000000" pitchFamily="2" charset="0"/>
              </a:rPr>
              <a:t> ለ3ኛ </a:t>
            </a:r>
            <a:r>
              <a:rPr lang="en-US" sz="2800" dirty="0" err="1">
                <a:latin typeface="Power Geez Unicode1" panose="00000400000000000000" pitchFamily="2" charset="0"/>
              </a:rPr>
              <a:t>ወገን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እየተከራየ</a:t>
            </a:r>
            <a:r>
              <a:rPr lang="en-US" sz="2800" dirty="0">
                <a:latin typeface="Power Geez Unicode1" panose="00000400000000000000" pitchFamily="2" charset="0"/>
              </a:rPr>
              <a:t>/</a:t>
            </a:r>
            <a:r>
              <a:rPr lang="en-US" sz="2800" dirty="0" err="1">
                <a:latin typeface="Power Geez Unicode1" panose="00000400000000000000" pitchFamily="2" charset="0"/>
              </a:rPr>
              <a:t>እየተላለፈ</a:t>
            </a:r>
            <a:r>
              <a:rPr lang="en-US" sz="2800" dirty="0">
                <a:latin typeface="Power Geez Unicode1" panose="00000400000000000000" pitchFamily="2" charset="0"/>
              </a:rPr>
              <a:t>/</a:t>
            </a:r>
            <a:r>
              <a:rPr lang="en-US" sz="2800" dirty="0" err="1">
                <a:latin typeface="Power Geez Unicode1" panose="00000400000000000000" pitchFamily="2" charset="0"/>
              </a:rPr>
              <a:t>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የሆነ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ቁጥጥር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አለመደረጉ</a:t>
            </a:r>
            <a:r>
              <a:rPr lang="en-US" sz="2800" dirty="0">
                <a:latin typeface="Power Geez Unicode1" panose="00000400000000000000" pitchFamily="2" charset="0"/>
              </a:rPr>
              <a:t>፣</a:t>
            </a:r>
          </a:p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በከተማው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አንዳንድ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ወረዳዎች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ውስጥ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አንድ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ሰው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ከአንድ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ይዞ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እየተጠቀበመት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እንደሚገኝ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በዚህም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ቁጥጥር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የሚደረግ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አለመሆኑ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ቤቱን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በህግ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አግባብ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ለቤት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ፈላጊ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አቅመ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ደካሞች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ለመስጠት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ችግር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እየተፈጠረ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መሆኑን</a:t>
            </a:r>
            <a:r>
              <a:rPr lang="en-US" sz="2800" dirty="0">
                <a:latin typeface="Power Geez Unicode1" panose="00000400000000000000" pitchFamily="2" charset="0"/>
              </a:rPr>
              <a:t>፣</a:t>
            </a:r>
          </a:p>
          <a:p>
            <a:pPr lvl="0" algn="just"/>
            <a:endParaRPr lang="en-US" sz="3200" dirty="0">
              <a:latin typeface="Power Geez Unicode1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92330"/>
            <a:ext cx="8740986" cy="6413863"/>
          </a:xfrm>
        </p:spPr>
        <p:txBody>
          <a:bodyPr>
            <a:noAutofit/>
          </a:bodyPr>
          <a:lstStyle/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በአንዳንድ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ወረዳዎች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አመራሮች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ሰብረው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በመግባት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ከህግ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አግባብ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ውጪ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እንደሚኖሩበት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የቤቶቹን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ቁልፍም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ለቅርብ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ዘመድ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በማስተላለፍ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በኩል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አመራሩ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ተሳታፊ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መሆኑ</a:t>
            </a:r>
            <a:r>
              <a:rPr lang="en-US" sz="2800" dirty="0">
                <a:latin typeface="Power Geez Unicode1" panose="00000400000000000000" pitchFamily="2" charset="0"/>
              </a:rPr>
              <a:t>፣</a:t>
            </a:r>
          </a:p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ለኑሮ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ምቹ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ባለመሆናቸው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ተገቢ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የሆነ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እድሳት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ባለመደረጉ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የተነሳ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ነዋሪዎች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ለችግር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መጋለጣቸው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</a:p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በአንዳንድ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ወረዳዎች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ወጣቶች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ሰብረው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በመግባት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እየኖሩበት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በመገኘታቸው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ህግን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መሠረት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በማድረግ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እርምጃ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የመውሰድ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ተግባር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ውስንነት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መታየታቸው</a:t>
            </a:r>
            <a:r>
              <a:rPr lang="en-US" sz="2800" dirty="0">
                <a:latin typeface="Power Geez Unicode1" panose="00000400000000000000" pitchFamily="2" charset="0"/>
              </a:rPr>
              <a:t>፡፡</a:t>
            </a:r>
          </a:p>
          <a:p>
            <a:pPr algn="just"/>
            <a:endParaRPr lang="en-US" sz="3200" dirty="0">
              <a:latin typeface="Power Geez Unicode1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481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97279"/>
            <a:ext cx="8596668" cy="4944083"/>
          </a:xfrm>
        </p:spPr>
        <p:txBody>
          <a:bodyPr>
            <a:normAutofit/>
          </a:bodyPr>
          <a:lstStyle/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ቤቶቹ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የሚሰጡት</a:t>
            </a:r>
            <a:r>
              <a:rPr lang="en-US" sz="2800" dirty="0">
                <a:latin typeface="Power Geez Unicode1" panose="00000400000000000000" pitchFamily="2" charset="0"/>
              </a:rPr>
              <a:t>/</a:t>
            </a:r>
            <a:r>
              <a:rPr lang="en-US" sz="2800" dirty="0" err="1">
                <a:latin typeface="Power Geez Unicode1" panose="00000400000000000000" pitchFamily="2" charset="0"/>
              </a:rPr>
              <a:t>የሚከራዩት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እንደ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ህብረተሰቡ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ችግር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ታይቶ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ቅድሚ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ሊሰጣቸው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የሚገባቸውን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በማወዳደር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ሳይሆን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በትውውቅና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በዝምድና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በመሆኑ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ዋነኛ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የህብረተሰቡ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የቅሬታና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የመልካም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አስተዳደር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ችግር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እየፈጠረ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መሆኑ</a:t>
            </a:r>
            <a:r>
              <a:rPr lang="en-US" sz="2800" dirty="0">
                <a:latin typeface="Power Geez Unicode1" panose="00000400000000000000" pitchFamily="2" charset="0"/>
              </a:rPr>
              <a:t>፣</a:t>
            </a:r>
          </a:p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የራሳቸውን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የጋራ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መኖሪያ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ቤቶችን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እያከራዩ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በቀበሌ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የሚኖሩ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አመራርና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ግለሰቦች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ላይ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ክትትል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በማድረግ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ቤቱን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ለማስለቀቅ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ጥረት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እየተደረገ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አለመሆኑን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</a:p>
          <a:p>
            <a:pPr algn="just"/>
            <a:endParaRPr lang="en-US" sz="3200" dirty="0">
              <a:latin typeface="Power Geez Unicode1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413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893" y="1097281"/>
            <a:ext cx="8910803" cy="4944082"/>
          </a:xfrm>
        </p:spPr>
        <p:txBody>
          <a:bodyPr>
            <a:normAutofit/>
          </a:bodyPr>
          <a:lstStyle/>
          <a:p>
            <a:pPr lvl="0" algn="just"/>
            <a:r>
              <a:rPr lang="en-US" sz="2800" dirty="0" err="1">
                <a:latin typeface="Power Geez Unicode1" panose="00000400000000000000" pitchFamily="2" charset="0"/>
              </a:rPr>
              <a:t>በውክልና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ሰበብ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ቤቱ</a:t>
            </a:r>
            <a:r>
              <a:rPr lang="en-US" sz="2800" dirty="0">
                <a:latin typeface="Power Geez Unicode1" panose="00000400000000000000" pitchFamily="2" charset="0"/>
              </a:rPr>
              <a:t> ለ3ኛ </a:t>
            </a:r>
            <a:r>
              <a:rPr lang="en-US" sz="2800" dirty="0" err="1">
                <a:latin typeface="Power Geez Unicode1" panose="00000400000000000000" pitchFamily="2" charset="0"/>
              </a:rPr>
              <a:t>ወገን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በህገ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ወጥ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መንገድ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እተላለፉ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የሚገኝ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በመሆኑ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ተገቢው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ክትትል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ተደርጎ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የውክልናው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ጉዳይ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በህግ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አግባብ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መህትሄ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እያገኘ</a:t>
            </a:r>
            <a:r>
              <a:rPr lang="en-US" sz="2800" dirty="0">
                <a:latin typeface="Power Geez Unicode1" panose="00000400000000000000" pitchFamily="2" charset="0"/>
              </a:rPr>
              <a:t> </a:t>
            </a:r>
            <a:r>
              <a:rPr lang="en-US" sz="2800" dirty="0" err="1">
                <a:latin typeface="Power Geez Unicode1" panose="00000400000000000000" pitchFamily="2" charset="0"/>
              </a:rPr>
              <a:t>አለመሆኑ</a:t>
            </a:r>
            <a:r>
              <a:rPr lang="en-US" sz="2800" dirty="0">
                <a:latin typeface="Power Geez Unicode1" panose="00000400000000000000" pitchFamily="2" charset="0"/>
              </a:rPr>
              <a:t>፡፡</a:t>
            </a:r>
          </a:p>
          <a:p>
            <a:pPr algn="just"/>
            <a:endParaRPr lang="en-US" sz="1200" dirty="0">
              <a:latin typeface="Power Geez Unicode1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8384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234</TotalTime>
  <Words>472</Words>
  <Application>Microsoft Office PowerPoint</Application>
  <PresentationFormat>Custom</PresentationFormat>
  <Paragraphs>56</Paragraphs>
  <Slides>12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Facet</vt:lpstr>
      <vt:lpstr>በሐረሪ ክልል የቀበሌ ቤቶች አገልግሎት አሰጣጥ ላይ የሚታዩ የመልካም አስተዳደር ችግሮችና የህብረተሰቡ ቅሬታ ላይ የተሰራ የራስ ተነሳሽነት ምርመራ  </vt:lpstr>
      <vt:lpstr>Slide 2</vt:lpstr>
      <vt:lpstr>በምርመራ የታዩ ችግሮች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በሐረሪ ክልል በቀበሌ ቤቶች በአገልግሎት አሰጣጥ የህብረተሰቡ ቅሬታ ላይ የተሰራ የራስ ተነሳሽነት ምርመራ ሪፖርት</dc:title>
  <dc:creator>Ayal</dc:creator>
  <cp:lastModifiedBy>DDU</cp:lastModifiedBy>
  <cp:revision>98</cp:revision>
  <dcterms:created xsi:type="dcterms:W3CDTF">2015-08-04T05:27:52Z</dcterms:created>
  <dcterms:modified xsi:type="dcterms:W3CDTF">2019-06-16T06:22:54Z</dcterms:modified>
</cp:coreProperties>
</file>